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Ok, now — all of you have great ideas. That’s the fun part.
But ideas alone aren’t enough. Games must *feel* good.
And when I say “feel good,” I mean pixels, frames, and milliseconds.
Today I’ll give you a quick tech overview so you can reason about performance and smoothness across PCs, consoles, and different screens.
VISUAL / BUILD NOTES
Cover image is a motherboard close-up (public domain). If you want a different cover vibe (e.g., game art collage), replace the background image.
SOURCES
Cover background: Wikimedia Commons (Computer Motherboard Closeup, CC0).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let's move on to defining the relevent hardware components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Start with the CPU.
For developers, CPU affects how fast your code compiles and how fast tools run.
During gameplay, CPU runs the simulation: AI, physics, gameplay rules, animation updates — and it also helps prepare draw calls for the GPU.
VISUAL / BUILD NOTES
CPU image is a close-up photo (CC0). If you prefer, replace with a modern CPU package photo.
SOURCES
CPU image: Wikimedia Commons “386 CPU Close-up.jpg” (CC0).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Next: GPU.
The GPU is responsible for rendering — lighting, shaders, environments, and effects.
If your game slows down mainly in visually heavy scenes, the GPU is often the reason.
SOURCES
GPU image: Wikimedia Commons “Graphic card.jpg” (CC BY-SA 3.0).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RAM holds the temporary things you’re actively using:
assets loaded into the editor, textures, meshes, level data, and runtime objects.
If you run out of RAM, things get painfully slow or unstable.
SOURCES
RAM image: Wikimedia Commons “RAM module.jpg” (Public Domain).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Storage matters more than students expect.
An SSD doesn’t make your GPU faster — but it makes your *workflow* faster:
opening projects, importing assets, building, and loading levels.
SOURCES
SSD image: Wikimedia Commons “1TB 2280 NVME SSD.jpg” (CC0).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Now switch perspective: the player side.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Consoles are different from PCs because the hardware is *fixed* within a generation.
That’s good for you as a developer: you know the budget and can design for it.
PC is harder: you’re shipping to many possible CPU/GPU/RAM combinations.
SOURCES
PS5 capabilities (4K 120Hz / VRR via HDMI 2.1): https://blog.playstation.com/2020/03/18/unveiling-new-details-of-playstation-5-hardware-technical-specs/
Xbox Series X (Up to 120 FPS, HDMI VRR): https://www.xbox.com/en-US/consoles/xbox-series-x
Images: PS5 console (Wikimedia Commons, CC BY-SA), Xbox Series X photo (Wikimedia Commons), PC setup (Wikimedia Commons, CC BY-SA 2.0).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When you design your game, always ask: what control is the player using?
Keyboard+mouse feels different from a gamepad. Touch changes UI and pacing. VR has comfort limits.
So input devices aren’t just hardware — they shape design decisions.
VISUAL / BUILD NOTES
If you want to go deeper, add one example per input: e.g., aim assist for gamepad, bigger buttons for touch.
SOURCES
Controller images: Wikimedia Commons (DualSense PNG; Joy-Con PNG; Xbox controller photo).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To conclude: technical choices shape the final experience.
Hardware specs define budgets. Engines and tools define workflow and capability. Display and sync define smoothness.
Final question: If you had to choose between higher frame rate and higher graphics quality, what do you pick — and why?
If time: ask for 2–3 students to defend opposite choices.
VISUAL / BUILD NOTES
Use this as an engagement moment. Let the room talk for ~30–45 seconds.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RAM holds the temporary things you’re actively using:
assets loaded into the editor, textures, meshes, level data, and runtime objects.
If you run out of RAM, things get painfully slow or unstable.
SOURCES
RAM image: Wikimedia Commons “RAM module.jpg” (Public Domain).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Keep this sentence in mind: “feel is technical.”
We’re going to connect your design ideas to the hardware + software pipeline that makes the game responsive and smooth.
VISUAL / BUILD NOTES
Minimal slide: big statement only. Pause for 2 seconds before continuing.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Imagine three clips:
1) A Tetris-like block falling.
2) A platformer jump.
3) A heavy 3D action fight.
Question: what’s different between them?
Is it just art style? Or do they demand different hardware and software pipelines?
Also: Tetris falling “slowly” is mostly *rules* — but hardware determines whether the game can keep updates smooth.
VISUAL / BUILD NOTES
The three panels are custom placeholder illustrations (no copyrighted game screenshots).
If you prefer real clips, replace panels with 3 short embedded videos (or stills) you own the rights to.
SOURCES
Custom image generated in this deck.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SCRIPT
If we try to run a “modern” 3D game on weaker hardware, what changes?
Usually: lower resolution, lower FPS target, simpler lighting, lower detail, fewer effects, and sometimes simpler AI/physics.
This is the key idea: performance is a *budget*, not a mystery.
VISUAL / BUILD NOTES
These are the standard downgrade levers you can mention when students ask: “what would be different?”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is FPS btw?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go to a much broader question. What are videos? is this real?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videos are nothing more than static images that are presented very quickly after one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Refresh rate? refresh rate is the number of images that the screen can show measured in Hz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6275" y="566738"/>
            <a:ext cx="4181475" cy="418147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09600" y="1807369"/>
            <a:ext cx="3743325" cy="1643063"/>
          </a:xfrm>
          <a:prstGeom prst="rect">
            <a:avLst/>
          </a:prstGeom>
          <a:noFill/>
          <a:ln/>
        </p:spPr>
      </p:sp>
      <p:sp>
        <p:nvSpPr>
          <p:cNvPr id="5" name="Text 1"/>
          <p:cNvSpPr/>
          <p:nvPr/>
        </p:nvSpPr>
        <p:spPr>
          <a:xfrm>
            <a:off x="609600" y="1807369"/>
            <a:ext cx="4200525" cy="16430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Development Technology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609600" y="4507706"/>
            <a:ext cx="6915150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b="1" spc="-1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Omar Hammad, KFUPM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09600" y="514350"/>
            <a:ext cx="42005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spc="-1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Programming, KFUPM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09600" y="752475"/>
            <a:ext cx="4200525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spc="-1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 402, Lecture 3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466850" y="2419350"/>
            <a:ext cx="6210300" cy="547688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66850" y="2419350"/>
            <a:ext cx="6667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Let’s define hardware..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2019300"/>
            <a:ext cx="4581525" cy="12573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Compiling + building projects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Gameplay logic + AI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Physics / animation updates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work for the GPU</a:t>
            </a:r>
            <a:endParaRPr lang="en-US" sz="1781" dirty="0"/>
          </a:p>
        </p:txBody>
      </p:sp>
      <p:sp>
        <p:nvSpPr>
          <p:cNvPr id="4" name="Text 1"/>
          <p:cNvSpPr/>
          <p:nvPr/>
        </p:nvSpPr>
        <p:spPr>
          <a:xfrm>
            <a:off x="8001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 → </a:t>
            </a:r>
            <a:pPr algn="l" indent="0" marL="0">
              <a:lnSpc>
                <a:spcPts val="2160"/>
              </a:lnSpc>
              <a:buNone/>
            </a:pPr>
            <a:r>
              <a:rPr lang="en-US" sz="1800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speed + simulation</a:t>
            </a: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0675" y="1490663"/>
            <a:ext cx="2943225" cy="21574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2176463"/>
            <a:ext cx="5772150" cy="942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Draws frames: shaders, lighting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Gets stressed by complex scenes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bottleneck in 3D games</a:t>
            </a:r>
            <a:endParaRPr lang="en-US" sz="1781" dirty="0"/>
          </a:p>
        </p:txBody>
      </p:sp>
      <p:sp>
        <p:nvSpPr>
          <p:cNvPr id="4" name="Text 1"/>
          <p:cNvSpPr/>
          <p:nvPr/>
        </p:nvSpPr>
        <p:spPr>
          <a:xfrm>
            <a:off x="8001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 → </a:t>
            </a:r>
            <a:pPr algn="l" indent="0" marL="0">
              <a:lnSpc>
                <a:spcPts val="2160"/>
              </a:lnSpc>
              <a:buNone/>
            </a:pPr>
            <a:r>
              <a:rPr lang="en-US" sz="1800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Rendering + visual complexity</a:t>
            </a: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25" y="1343025"/>
            <a:ext cx="277177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2176463"/>
            <a:ext cx="5772150" cy="942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Holds assets + data currently in use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little RAM → slowdowns or crashes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3D projects need more</a:t>
            </a:r>
            <a:endParaRPr lang="en-US" sz="1781" dirty="0"/>
          </a:p>
        </p:txBody>
      </p:sp>
      <p:sp>
        <p:nvSpPr>
          <p:cNvPr id="4" name="Text 1"/>
          <p:cNvSpPr/>
          <p:nvPr/>
        </p:nvSpPr>
        <p:spPr>
          <a:xfrm>
            <a:off x="8001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 → </a:t>
            </a:r>
            <a:pPr algn="l" indent="0" marL="0">
              <a:lnSpc>
                <a:spcPts val="2160"/>
              </a:lnSpc>
              <a:buNone/>
            </a:pPr>
            <a:r>
              <a:rPr lang="en-US" sz="1800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set while you build &amp; play</a:t>
            </a: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0" y="1447800"/>
            <a:ext cx="409575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2176463"/>
            <a:ext cx="5772150" cy="9429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opens faster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Assets load faster</a:t>
            </a:r>
            <a:endParaRPr lang="en-US" sz="1781" dirty="0"/>
          </a:p>
          <a:p>
            <a:pPr algn="l" marL="342900" indent="-342900">
              <a:lnSpc>
                <a:spcPts val="2493"/>
              </a:lnSpc>
              <a:buSzPct val="100000"/>
              <a:buChar char="•"/>
            </a:pPr>
            <a:r>
              <a:rPr lang="en-US" sz="1781" spc="-1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and imports are smoother</a:t>
            </a:r>
            <a:endParaRPr lang="en-US" sz="1781" dirty="0"/>
          </a:p>
        </p:txBody>
      </p:sp>
      <p:sp>
        <p:nvSpPr>
          <p:cNvPr id="4" name="Text 1"/>
          <p:cNvSpPr/>
          <p:nvPr/>
        </p:nvSpPr>
        <p:spPr>
          <a:xfrm>
            <a:off x="8001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 (SSD) → </a:t>
            </a:r>
            <a:pPr algn="l" indent="0" marL="0">
              <a:lnSpc>
                <a:spcPts val="2160"/>
              </a:lnSpc>
              <a:buNone/>
            </a:pPr>
            <a:r>
              <a:rPr lang="en-US" sz="1800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times + workflow speed</a:t>
            </a: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6375" y="1643063"/>
            <a:ext cx="324802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466850" y="2145506"/>
            <a:ext cx="6210300" cy="1095375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66850" y="2145506"/>
            <a:ext cx="666750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Let’s switch to the player side..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 vs PC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942975" y="4305300"/>
            <a:ext cx="3143250" cy="228600"/>
          </a:xfrm>
          <a:prstGeom prst="rect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942975" y="4305300"/>
            <a:ext cx="36004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Console: fixed hardware → clear target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5153025" y="4305300"/>
            <a:ext cx="3000375" cy="228600"/>
          </a:xfrm>
          <a:prstGeom prst="rect">
            <a:avLst/>
          </a:prstGeom>
          <a:noFill/>
          <a:ln/>
        </p:spPr>
      </p:sp>
      <p:sp>
        <p:nvSpPr>
          <p:cNvPr id="7" name="Text 4"/>
          <p:cNvSpPr/>
          <p:nvPr/>
        </p:nvSpPr>
        <p:spPr>
          <a:xfrm>
            <a:off x="5153025" y="4305300"/>
            <a:ext cx="34575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PC: many possible hardware combos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724025"/>
            <a:ext cx="3700463" cy="1743075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8" y="1538288"/>
            <a:ext cx="2790825" cy="21097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→ Input changes gameplay + UI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609600" y="1219200"/>
            <a:ext cx="3719512" cy="1662113"/>
          </a:xfrm>
          <a:prstGeom prst="roundRect">
            <a:avLst>
              <a:gd name="adj" fmla="val 8802"/>
            </a:avLst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647700" y="2324100"/>
            <a:ext cx="37465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Keyboard + Mouse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7700" y="2581275"/>
            <a:ext cx="37465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Precision, many keys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09600" y="3157538"/>
            <a:ext cx="3719512" cy="1662113"/>
          </a:xfrm>
          <a:prstGeom prst="roundRect">
            <a:avLst>
              <a:gd name="adj" fmla="val 8802"/>
            </a:avLst>
          </a:prstGeom>
          <a:noFill/>
          <a:ln/>
        </p:spPr>
      </p:sp>
      <p:sp>
        <p:nvSpPr>
          <p:cNvPr id="8" name="Text 5"/>
          <p:cNvSpPr/>
          <p:nvPr/>
        </p:nvSpPr>
        <p:spPr>
          <a:xfrm>
            <a:off x="647700" y="4262438"/>
            <a:ext cx="37465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47700" y="4524375"/>
            <a:ext cx="37465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Gestures, Big UI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4572000" y="1219200"/>
            <a:ext cx="3714750" cy="1662113"/>
          </a:xfrm>
          <a:prstGeom prst="roundRect">
            <a:avLst>
              <a:gd name="adj" fmla="val 8802"/>
            </a:avLst>
          </a:prstGeom>
          <a:noFill/>
          <a:ln/>
        </p:spPr>
      </p:sp>
      <p:sp>
        <p:nvSpPr>
          <p:cNvPr id="11" name="Text 8"/>
          <p:cNvSpPr/>
          <p:nvPr/>
        </p:nvSpPr>
        <p:spPr>
          <a:xfrm>
            <a:off x="4610100" y="2324100"/>
            <a:ext cx="374173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Gamepad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610100" y="2581275"/>
            <a:ext cx="374173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Analog, couch play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591050" y="3157538"/>
            <a:ext cx="3719512" cy="1662113"/>
          </a:xfrm>
          <a:prstGeom prst="roundRect">
            <a:avLst>
              <a:gd name="adj" fmla="val 8802"/>
            </a:avLst>
          </a:prstGeom>
          <a:noFill/>
          <a:ln/>
        </p:spPr>
      </p:sp>
      <p:sp>
        <p:nvSpPr>
          <p:cNvPr id="14" name="Text 11"/>
          <p:cNvSpPr/>
          <p:nvPr/>
        </p:nvSpPr>
        <p:spPr>
          <a:xfrm>
            <a:off x="4629150" y="4262438"/>
            <a:ext cx="37465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 / Motion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629150" y="4524375"/>
            <a:ext cx="37465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Immersion, Comfort</a:t>
            </a:r>
            <a:endParaRPr lang="en-US" sz="18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838" y="681038"/>
            <a:ext cx="2200275" cy="2200275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13" y="1119188"/>
            <a:ext cx="2105025" cy="1581150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3376613"/>
            <a:ext cx="2095500" cy="1000125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2971800"/>
            <a:ext cx="180975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1547813"/>
            <a:ext cx="6643688" cy="35956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71838" y="1943100"/>
            <a:ext cx="3057525" cy="62823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955"/>
              </a:lnSpc>
              <a:buNone/>
            </a:pPr>
            <a:r>
              <a:rPr lang="en-US" sz="4129" b="1" spc="-8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4129" dirty="0"/>
          </a:p>
        </p:txBody>
      </p:sp>
      <p:sp>
        <p:nvSpPr>
          <p:cNvPr id="5" name="Text 1"/>
          <p:cNvSpPr/>
          <p:nvPr/>
        </p:nvSpPr>
        <p:spPr>
          <a:xfrm>
            <a:off x="6910388" y="669131"/>
            <a:ext cx="2309813" cy="2238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62"/>
              </a:lnSpc>
              <a:buNone/>
            </a:pPr>
            <a:r>
              <a:rPr lang="en-US" sz="1468" b="1" spc="-29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discord.gg/jSyF3RJS</a:t>
            </a:r>
            <a:endParaRPr lang="en-US" sz="146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3" y="445294"/>
            <a:ext cx="223279" cy="2190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67296" y="428625"/>
            <a:ext cx="1933575" cy="2333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27"/>
              </a:lnSpc>
              <a:buNone/>
            </a:pPr>
            <a:r>
              <a:rPr lang="en-US" sz="1384" spc="-2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the discussion</a:t>
            </a:r>
            <a:endParaRPr lang="en-US" sz="1384" dirty="0"/>
          </a:p>
        </p:txBody>
      </p:sp>
      <p:sp>
        <p:nvSpPr>
          <p:cNvPr id="8" name="Text 3"/>
          <p:cNvSpPr/>
          <p:nvPr/>
        </p:nvSpPr>
        <p:spPr>
          <a:xfrm>
            <a:off x="457200" y="428625"/>
            <a:ext cx="2733675" cy="4762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spc="-1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Programming, KFUPM</a:t>
            </a:r>
            <a:endParaRPr lang="en-US" sz="1350" dirty="0"/>
          </a:p>
          <a:p>
            <a:pPr algn="l" indent="0" marL="0">
              <a:lnSpc>
                <a:spcPts val="1890"/>
              </a:lnSpc>
              <a:buNone/>
            </a:pPr>
            <a:r>
              <a:rPr lang="en-US" sz="1350" b="1" spc="-13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Dr. Omar Hammad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8188" y="1128713"/>
            <a:ext cx="8253412" cy="32480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Sony PlayStation Blog — PS5 technical specs (4K 120Hz, VRR via HDMI 2.1): https://blog.playstation.com/2020/03/18/unveiling-new-details-of-playstation-5-hardware-technical-specs/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Sony PlayStation Blog — PS5 VRR rollout: https://blog.playstation.com/2022/04/25/variable-refresh-rate-support-for-ps5-is-rolling-out-this-week/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Xbox — Series X specs (Up to 120 FPS, HDMI VRR / FreeSync): https://www.xbox.com/en-US/consoles/xbox-series-x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Manual — system requirements (8GB RAM minimum recommended): https://docs.unity3d.com/6000.3/Documentation/Manual/system-requirements.html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Epic Games — Unreal Engine hardware/software specs (32GB RAM, 8GB+ VRAM): https://dev.epicgames.com/documentation/en-us/unreal-engine/hardware-and-software-specifications-for-unreal-engine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Godot Docs — system requirements: https://docs.godotengine.org/en/stable/about/system_requirements.html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HDMI — Variable Refresh Rate overview: https://www.hdmi.org/spec2sub/variablerefreshrate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VESA — Adaptive-Sync overview: https://vesa.org/featured-articles/vesa-adds-adaptive-sync-to-popular-displayport-video-standard/</a:t>
            </a:r>
            <a:endParaRPr lang="en-US" sz="825" dirty="0"/>
          </a:p>
          <a:p>
            <a:pPr algn="l" indent="0" marL="0">
              <a:lnSpc>
                <a:spcPts val="1155"/>
              </a:lnSpc>
              <a:buNone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mages (Wikimedia Commons):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Motherboard background (Computer Motherboard Closeup, CC0)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 (386 CPU Close-up, CC0)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 (Graphic card.jpg, CC BY-SA 3.0)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 module (Public Domain)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NVMe SSD (CC0)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PS5 + DualSense transparent (CC BY-SA)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Xbox Series X photo (Wikimedia Commons)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Controllers: DualSense PNG, Joy-Con PNG, Xbox controller photo (Wikimedia Commons)</a:t>
            </a:r>
            <a:endParaRPr lang="en-US" sz="825" dirty="0"/>
          </a:p>
          <a:p>
            <a:pPr algn="l" marL="342900" indent="-342900">
              <a:lnSpc>
                <a:spcPts val="1155"/>
              </a:lnSpc>
              <a:buSzPct val="100000"/>
              <a:buChar char="•"/>
            </a:pPr>
            <a:r>
              <a:rPr lang="en-US" sz="825" spc="-8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Refresh-rate GIF (CC BY-SA 4.0)</a:t>
            </a:r>
            <a:endParaRPr lang="en-US" sz="825" dirty="0"/>
          </a:p>
        </p:txBody>
      </p:sp>
      <p:sp>
        <p:nvSpPr>
          <p:cNvPr id="4" name="Text 1"/>
          <p:cNvSpPr/>
          <p:nvPr/>
        </p:nvSpPr>
        <p:spPr>
          <a:xfrm>
            <a:off x="8001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466850" y="2300288"/>
            <a:ext cx="6210300" cy="547688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66850" y="2300288"/>
            <a:ext cx="6667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Pixels, Frames, Milliseconds.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800100" y="29718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i="1" spc="-36" kern="0" dirty="0">
                <a:solidFill>
                  <a:srgbClr val="8A38F5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Feel is Technical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8038" y="1643063"/>
            <a:ext cx="2438400" cy="21526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643063"/>
            <a:ext cx="2438400" cy="21526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the difference between these three clips .. </a:t>
            </a:r>
            <a:endParaRPr lang="en-US" sz="1800" dirty="0"/>
          </a:p>
        </p:txBody>
      </p:sp>
      <p:sp>
        <p:nvSpPr>
          <p:cNvPr id="6" name="Shape 1"/>
          <p:cNvSpPr/>
          <p:nvPr/>
        </p:nvSpPr>
        <p:spPr>
          <a:xfrm>
            <a:off x="3348038" y="3986213"/>
            <a:ext cx="2439987" cy="228600"/>
          </a:xfrm>
          <a:prstGeom prst="rect">
            <a:avLst/>
          </a:prstGeom>
          <a:noFill/>
          <a:ln/>
        </p:spPr>
      </p:sp>
      <p:sp>
        <p:nvSpPr>
          <p:cNvPr id="7" name="Text 2"/>
          <p:cNvSpPr/>
          <p:nvPr/>
        </p:nvSpPr>
        <p:spPr>
          <a:xfrm>
            <a:off x="3348038" y="3986213"/>
            <a:ext cx="28971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Mario World</a:t>
            </a:r>
            <a:endParaRPr lang="en-US" sz="1350" dirty="0"/>
          </a:p>
        </p:txBody>
      </p:sp>
      <p:sp>
        <p:nvSpPr>
          <p:cNvPr id="8" name="Shape 3"/>
          <p:cNvSpPr/>
          <p:nvPr/>
        </p:nvSpPr>
        <p:spPr>
          <a:xfrm>
            <a:off x="6092826" y="3986213"/>
            <a:ext cx="2439988" cy="228600"/>
          </a:xfrm>
          <a:prstGeom prst="rect">
            <a:avLst/>
          </a:prstGeom>
          <a:noFill/>
          <a:ln/>
        </p:spPr>
      </p:sp>
      <p:sp>
        <p:nvSpPr>
          <p:cNvPr id="9" name="Text 4"/>
          <p:cNvSpPr/>
          <p:nvPr/>
        </p:nvSpPr>
        <p:spPr>
          <a:xfrm>
            <a:off x="6092826" y="3986213"/>
            <a:ext cx="28971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of Duty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43063"/>
            <a:ext cx="2438400" cy="215265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612777" y="3986213"/>
            <a:ext cx="2439988" cy="228600"/>
          </a:xfrm>
          <a:prstGeom prst="rect">
            <a:avLst/>
          </a:prstGeom>
          <a:noFill/>
          <a:ln/>
        </p:spPr>
      </p:sp>
      <p:sp>
        <p:nvSpPr>
          <p:cNvPr id="12" name="Text 6"/>
          <p:cNvSpPr/>
          <p:nvPr/>
        </p:nvSpPr>
        <p:spPr>
          <a:xfrm>
            <a:off x="612777" y="3986213"/>
            <a:ext cx="28971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Tetris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66850" y="2145506"/>
            <a:ext cx="6210300" cy="1095375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1466850" y="2145506"/>
            <a:ext cx="6667500" cy="10953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we run modern 3D games on old hardware?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609600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Things that change if hardware is weaker ..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609600" y="1471613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5" name="Text 2"/>
          <p:cNvSpPr/>
          <p:nvPr/>
        </p:nvSpPr>
        <p:spPr>
          <a:xfrm>
            <a:off x="838200" y="1662113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 ↓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8200" y="1990725"/>
            <a:ext cx="246538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4K → 720p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09600" y="3048000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8" name="Text 5"/>
          <p:cNvSpPr/>
          <p:nvPr/>
        </p:nvSpPr>
        <p:spPr>
          <a:xfrm>
            <a:off x="838200" y="3238500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Textures ↓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38200" y="3581400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detail, shorter distance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3352800" y="1471613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11" name="Text 8"/>
          <p:cNvSpPr/>
          <p:nvPr/>
        </p:nvSpPr>
        <p:spPr>
          <a:xfrm>
            <a:off x="3581400" y="1662113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FPS target ↓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3581400" y="1990725"/>
            <a:ext cx="2465387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→ 30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3352800" y="3048000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14" name="Text 11"/>
          <p:cNvSpPr/>
          <p:nvPr/>
        </p:nvSpPr>
        <p:spPr>
          <a:xfrm>
            <a:off x="3581400" y="3238500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Effects ↓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581400" y="3581400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particles, reflections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096000" y="1471613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17" name="Text 14"/>
          <p:cNvSpPr/>
          <p:nvPr/>
        </p:nvSpPr>
        <p:spPr>
          <a:xfrm>
            <a:off x="6324600" y="1662113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Lighting ↓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324600" y="2005013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dynamic lights</a:t>
            </a:r>
            <a:endParaRPr lang="en-US" sz="1800" dirty="0"/>
          </a:p>
        </p:txBody>
      </p:sp>
      <p:sp>
        <p:nvSpPr>
          <p:cNvPr id="19" name="Shape 16"/>
          <p:cNvSpPr/>
          <p:nvPr/>
        </p:nvSpPr>
        <p:spPr>
          <a:xfrm>
            <a:off x="6096000" y="3048000"/>
            <a:ext cx="2438400" cy="1352550"/>
          </a:xfrm>
          <a:prstGeom prst="roundRect">
            <a:avLst>
              <a:gd name="adj" fmla="val 10817"/>
            </a:avLst>
          </a:prstGeom>
          <a:solidFill>
            <a:srgbClr val="424242"/>
          </a:solidFill>
          <a:ln/>
        </p:spPr>
      </p:sp>
      <p:sp>
        <p:nvSpPr>
          <p:cNvPr id="20" name="Text 17"/>
          <p:cNvSpPr/>
          <p:nvPr/>
        </p:nvSpPr>
        <p:spPr>
          <a:xfrm>
            <a:off x="6324600" y="3238500"/>
            <a:ext cx="24653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Simulation ↓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324600" y="3557588"/>
            <a:ext cx="2465387" cy="552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Simpler AI/physics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466850" y="2419350"/>
            <a:ext cx="6210300" cy="547688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66850" y="2419350"/>
            <a:ext cx="6667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FPS?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7938" y="609600"/>
            <a:ext cx="3667125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600" y="4348163"/>
            <a:ext cx="80010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spc="-3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video?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38625" y="2457450"/>
            <a:ext cx="11239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782"/>
              </a:lnSpc>
              <a:buNone/>
            </a:pPr>
            <a:r>
              <a:rPr lang="en-US" sz="1350" b="1" spc="-27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flipbook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428625"/>
            <a:ext cx="55435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466850" y="2419350"/>
            <a:ext cx="6210300" cy="547688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1466850" y="2419350"/>
            <a:ext cx="66675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4320"/>
              </a:lnSpc>
              <a:buNone/>
            </a:pPr>
            <a:r>
              <a:rPr lang="en-US" sz="3600" b="1" spc="-72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about Refresh Rate?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2026-01-22T17:49:28Z</dcterms:created>
  <dcterms:modified xsi:type="dcterms:W3CDTF">2026-01-22T17:49:28Z</dcterms:modified>
</cp:coreProperties>
</file>